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</p:sldMasterIdLst>
  <p:notesMasterIdLst>
    <p:notesMasterId r:id="rId19"/>
  </p:notesMasterIdLst>
  <p:sldIdLst>
    <p:sldId id="291" r:id="rId2"/>
    <p:sldId id="292" r:id="rId3"/>
    <p:sldId id="293" r:id="rId4"/>
    <p:sldId id="294" r:id="rId5"/>
    <p:sldId id="295" r:id="rId6"/>
    <p:sldId id="296" r:id="rId7"/>
    <p:sldId id="297" r:id="rId8"/>
    <p:sldId id="298" r:id="rId9"/>
    <p:sldId id="321" r:id="rId10"/>
    <p:sldId id="322" r:id="rId11"/>
    <p:sldId id="323" r:id="rId12"/>
    <p:sldId id="324" r:id="rId13"/>
    <p:sldId id="325" r:id="rId14"/>
    <p:sldId id="326" r:id="rId15"/>
    <p:sldId id="327" r:id="rId16"/>
    <p:sldId id="320" r:id="rId17"/>
    <p:sldId id="30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B4DCE1"/>
    <a:srgbClr val="96F0FF"/>
    <a:srgbClr val="00FFFF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9874" autoAdjust="0"/>
    <p:restoredTop sz="94660"/>
  </p:normalViewPr>
  <p:slideViewPr>
    <p:cSldViewPr>
      <p:cViewPr varScale="1">
        <p:scale>
          <a:sx n="84" d="100"/>
          <a:sy n="84" d="100"/>
        </p:scale>
        <p:origin x="-156" y="-7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458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B2A0E967-D314-4239-AE03-FE3E3B4A262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2560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DDB7D8CF-0849-4392-B1A4-6FB7A7D9ECF0}" type="slidenum">
              <a:rPr lang="zh-CN" altLang="en-US"/>
              <a:pPr eaLnBrk="1" hangingPunct="1"/>
              <a:t>1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761903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实验一 门电路及其参数测量</a:t>
            </a: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CDA61-02DC-4EBD-9296-0CDAE0C751B0}" type="slidenum">
              <a:rPr lang="en-US" altLang="zh-CN" smtClean="0"/>
              <a:pPr/>
              <a:t>‹#›</a:t>
            </a:fld>
            <a:endParaRPr lang="en-US" altLang="zh-C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2728854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实验一 门电路及其参数测量</a:t>
            </a: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0E1A9-4F03-4C51-8FC2-88D6468E6EC1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="" xmlns:p14="http://schemas.microsoft.com/office/powerpoint/2010/main" val="1189937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实验一 门电路及其参数测量</a:t>
            </a: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4C368-1922-48D2-980D-2DB6556D2FD3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="" xmlns:p14="http://schemas.microsoft.com/office/powerpoint/2010/main" val="261758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实验一 门电路及其参数测量</a:t>
            </a:r>
            <a:endParaRPr lang="en-US" altLang="zh-C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/26</a:t>
            </a:r>
            <a:endParaRPr lang="en-US" altLang="zh-CN" dirty="0"/>
          </a:p>
        </p:txBody>
      </p:sp>
    </p:spTree>
    <p:extLst>
      <p:ext uri="{BB962C8B-B14F-4D97-AF65-F5344CB8AC3E}">
        <p14:creationId xmlns="" xmlns:p14="http://schemas.microsoft.com/office/powerpoint/2010/main" val="3865892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实验一 门电路及其参数测量</a:t>
            </a: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3A38A-47E8-4B45-BB87-7836F838CB03}" type="slidenum">
              <a:rPr lang="en-US" altLang="zh-CN" smtClean="0"/>
              <a:pPr/>
              <a:t>‹#›</a:t>
            </a:fld>
            <a:endParaRPr lang="en-US" altLang="zh-C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330128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实验一 门电路及其参数测量</a:t>
            </a:r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C083C-AF11-40CE-A5AC-F70AB2591DC4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="" xmlns:p14="http://schemas.microsoft.com/office/powerpoint/2010/main" val="780124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实验一 门电路及其参数测量</a:t>
            </a:r>
            <a:endParaRPr lang="en-US" altLang="zh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7BCC8-AA3D-4AEF-BD3F-D3C62E6705B9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="" xmlns:p14="http://schemas.microsoft.com/office/powerpoint/2010/main" val="105072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实验一 门电路及其参数测量</a:t>
            </a:r>
            <a:endParaRPr lang="en-US" alt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3F982-1172-48C5-814C-82D82E025B05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="" xmlns:p14="http://schemas.microsoft.com/office/powerpoint/2010/main" val="1775456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 lang="zh-CN" altLang="en-US"/>
              <a:t>实验一 门电路及其参数测量</a:t>
            </a:r>
            <a:endParaRPr lang="en-US" altLang="zh-C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A0408-B1C4-4969-8F54-3B5DA4D88CE6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="" xmlns:p14="http://schemas.microsoft.com/office/powerpoint/2010/main" val="3123491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zh-CN" altLang="en-US"/>
              <a:t>实验一 门电路及其参数测量</a:t>
            </a:r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9176FD0-15C8-4EAD-B940-41AF2A72E2BB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="" xmlns:p14="http://schemas.microsoft.com/office/powerpoint/2010/main" val="2309555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实验一 门电路及其参数测量</a:t>
            </a:r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EFA31-BDCA-492D-A475-6B346A1F53E8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="" xmlns:p14="http://schemas.microsoft.com/office/powerpoint/2010/main" val="3226016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 lang="zh-CN" altLang="en-US"/>
              <a:t>实验一 门电路及其参数测量</a:t>
            </a: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5259151-5BF8-40C2-A0B7-D6161EA6A761}" type="slidenum">
              <a:rPr lang="en-US" altLang="zh-CN" smtClean="0"/>
              <a:pPr/>
              <a:t>‹#›</a:t>
            </a:fld>
            <a:endParaRPr lang="en-US" altLang="zh-C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142408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346960" y="1981200"/>
            <a:ext cx="7543800" cy="1277112"/>
          </a:xfrm>
        </p:spPr>
        <p:txBody>
          <a:bodyPr>
            <a:norm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数字逻辑实验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181600" y="4419600"/>
            <a:ext cx="6172200" cy="1143000"/>
          </a:xfrm>
        </p:spPr>
        <p:txBody>
          <a:bodyPr>
            <a:noAutofit/>
          </a:bodyPr>
          <a:lstStyle/>
          <a:p>
            <a:pPr algn="ctr" eaLnBrk="1" hangingPunct="1"/>
            <a:r>
              <a:rPr lang="en-US" altLang="zh-CN" b="1" dirty="0" smtClean="0">
                <a:solidFill>
                  <a:schemeClr val="tx1"/>
                </a:solidFill>
              </a:rPr>
              <a:t> </a:t>
            </a:r>
            <a:endParaRPr lang="en-US" altLang="zh-CN" dirty="0">
              <a:solidFill>
                <a:schemeClr val="tx1"/>
              </a:solidFill>
            </a:endParaRPr>
          </a:p>
          <a:p>
            <a:pPr eaLnBrk="1" hangingPunct="1"/>
            <a:r>
              <a:rPr lang="zh-CN" altLang="en-US" dirty="0">
                <a:solidFill>
                  <a:schemeClr val="tx1"/>
                </a:solidFill>
              </a:rPr>
              <a:t>任课教师：课程教学</a:t>
            </a:r>
            <a:r>
              <a:rPr lang="zh-CN" altLang="en-US" dirty="0" smtClean="0">
                <a:solidFill>
                  <a:schemeClr val="tx1"/>
                </a:solidFill>
              </a:rPr>
              <a:t>团队</a:t>
            </a:r>
            <a:endParaRPr lang="en-US" altLang="zh-CN" dirty="0" smtClean="0">
              <a:solidFill>
                <a:schemeClr val="tx1"/>
              </a:solidFill>
            </a:endParaRPr>
          </a:p>
          <a:p>
            <a:pPr eaLnBrk="1" hangingPunct="1"/>
            <a:r>
              <a:rPr lang="en-US" altLang="zh-CN" dirty="0" smtClean="0">
                <a:solidFill>
                  <a:schemeClr val="tx1"/>
                </a:solidFill>
              </a:rPr>
              <a:t> </a:t>
            </a:r>
            <a:endParaRPr lang="zh-CN" altLang="en-US" cap="non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50902370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7547">
        <p:random/>
      </p:transition>
    </mc:Choice>
    <mc:Fallback>
      <p:transition spd="slow" advTm="7547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solidFill>
                  <a:schemeClr val="tx1"/>
                </a:solidFill>
              </a:rPr>
              <a:t>七、仪器设备介绍</a:t>
            </a:r>
            <a:r>
              <a:rPr lang="en-US" altLang="zh-CN" dirty="0">
                <a:solidFill>
                  <a:schemeClr val="tx1"/>
                </a:solidFill>
              </a:rPr>
              <a:t>——</a:t>
            </a:r>
            <a:r>
              <a:rPr lang="zh-CN" altLang="en-US" dirty="0">
                <a:solidFill>
                  <a:schemeClr val="tx1"/>
                </a:solidFill>
              </a:rPr>
              <a:t>直流稳压电源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>
          <a:xfrm>
            <a:off x="1485900" y="1955661"/>
            <a:ext cx="9220200" cy="4251961"/>
          </a:xfrm>
        </p:spPr>
        <p:txBody>
          <a:bodyPr>
            <a:normAutofit/>
          </a:bodyPr>
          <a:lstStyle/>
          <a:p>
            <a:pPr algn="just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ct val="70000"/>
              <a:buFont typeface="Wingdings" panose="05000000000000000000" pitchFamily="2" charset="2"/>
              <a:buChar char="u"/>
            </a:pPr>
            <a:endParaRPr lang="zh-CN" altLang="en-US" sz="2800" dirty="0">
              <a:solidFill>
                <a:schemeClr val="tx1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数字逻辑实验</a:t>
            </a:r>
            <a:endParaRPr lang="en-US" altLang="zh-CN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43136-F088-4C31-A5DB-56A4E4552B84}" type="slidenum">
              <a:rPr lang="en-US" altLang="zh-CN" smtClean="0"/>
              <a:pPr/>
              <a:t>10</a:t>
            </a:fld>
            <a:endParaRPr lang="en-US" altLang="zh-CN"/>
          </a:p>
        </p:txBody>
      </p:sp>
      <p:pic>
        <p:nvPicPr>
          <p:cNvPr id="6" name="Picture 2" descr="C:\Users\NK\Desktop\IMG_20161013_102939.jpg">
            <a:extLst>
              <a:ext uri="{FF2B5EF4-FFF2-40B4-BE49-F238E27FC236}">
                <a16:creationId xmlns="" xmlns:a16="http://schemas.microsoft.com/office/drawing/2014/main" id="{C5403D19-15BC-4236-A17F-F170B67A41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b="23754"/>
          <a:stretch/>
        </p:blipFill>
        <p:spPr bwMode="auto">
          <a:xfrm>
            <a:off x="1877331" y="1689347"/>
            <a:ext cx="8437339" cy="4824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398214997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solidFill>
                  <a:schemeClr val="tx1"/>
                </a:solidFill>
              </a:rPr>
              <a:t>七、仪器设备介绍</a:t>
            </a:r>
            <a:r>
              <a:rPr lang="en-US" altLang="zh-CN" dirty="0">
                <a:solidFill>
                  <a:schemeClr val="tx1"/>
                </a:solidFill>
              </a:rPr>
              <a:t>——</a:t>
            </a:r>
            <a:r>
              <a:rPr lang="zh-CN" altLang="en-US" dirty="0">
                <a:solidFill>
                  <a:schemeClr val="tx1"/>
                </a:solidFill>
              </a:rPr>
              <a:t>信号发生器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="" xmlns:a16="http://schemas.microsoft.com/office/drawing/2014/main" id="{C0C894A2-CACC-460E-888A-AD95C8B4D1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191" y="1676400"/>
            <a:ext cx="9347619" cy="4673810"/>
          </a:xfrm>
        </p:spPr>
      </p:pic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数字逻辑实验</a:t>
            </a:r>
            <a:endParaRPr lang="en-US" altLang="zh-CN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43136-F088-4C31-A5DB-56A4E4552B84}" type="slidenum">
              <a:rPr lang="en-US" altLang="zh-CN" smtClean="0"/>
              <a:pPr/>
              <a:t>11</a:t>
            </a:fld>
            <a:endParaRPr lang="en-US" altLang="zh-CN"/>
          </a:p>
        </p:txBody>
      </p:sp>
    </p:spTree>
    <p:extLst>
      <p:ext uri="{BB962C8B-B14F-4D97-AF65-F5344CB8AC3E}">
        <p14:creationId xmlns="" xmlns:p14="http://schemas.microsoft.com/office/powerpoint/2010/main" val="337900978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solidFill>
                  <a:schemeClr val="tx1"/>
                </a:solidFill>
              </a:rPr>
              <a:t>七、仪器设备介绍</a:t>
            </a:r>
            <a:r>
              <a:rPr lang="en-US" altLang="zh-CN" dirty="0">
                <a:solidFill>
                  <a:schemeClr val="tx1"/>
                </a:solidFill>
              </a:rPr>
              <a:t>——</a:t>
            </a:r>
            <a:r>
              <a:rPr lang="zh-CN" altLang="en-US" dirty="0">
                <a:solidFill>
                  <a:schemeClr val="tx1"/>
                </a:solidFill>
              </a:rPr>
              <a:t>数字示波器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>
          <a:xfrm>
            <a:off x="1485900" y="1955661"/>
            <a:ext cx="9220200" cy="4251961"/>
          </a:xfrm>
        </p:spPr>
        <p:txBody>
          <a:bodyPr>
            <a:normAutofit/>
          </a:bodyPr>
          <a:lstStyle/>
          <a:p>
            <a:pPr algn="just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ct val="70000"/>
              <a:buFont typeface="Wingdings" panose="05000000000000000000" pitchFamily="2" charset="2"/>
              <a:buChar char="u"/>
            </a:pPr>
            <a:endParaRPr lang="zh-CN" altLang="en-US" sz="2800" dirty="0">
              <a:solidFill>
                <a:schemeClr val="tx1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数字逻辑实验</a:t>
            </a:r>
            <a:endParaRPr lang="en-US" altLang="zh-CN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43136-F088-4C31-A5DB-56A4E4552B84}" type="slidenum">
              <a:rPr lang="en-US" altLang="zh-CN" smtClean="0"/>
              <a:pPr/>
              <a:t>12</a:t>
            </a:fld>
            <a:endParaRPr lang="en-US" altLang="zh-CN"/>
          </a:p>
        </p:txBody>
      </p:sp>
      <p:pic>
        <p:nvPicPr>
          <p:cNvPr id="8" name="Picture 4" descr="PA080001">
            <a:extLst>
              <a:ext uri="{FF2B5EF4-FFF2-40B4-BE49-F238E27FC236}">
                <a16:creationId xmlns="" xmlns:a16="http://schemas.microsoft.com/office/drawing/2014/main" id="{C1DDF4F0-17E3-41F2-938B-3365FBA4BA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4167" t="16667" b="11111"/>
          <a:stretch/>
        </p:blipFill>
        <p:spPr bwMode="auto">
          <a:xfrm>
            <a:off x="1930553" y="1720380"/>
            <a:ext cx="8330895" cy="4708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400088446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solidFill>
                  <a:schemeClr val="tx1"/>
                </a:solidFill>
              </a:rPr>
              <a:t>七、仪器设备介绍</a:t>
            </a:r>
            <a:r>
              <a:rPr lang="en-US" altLang="zh-CN" dirty="0">
                <a:solidFill>
                  <a:schemeClr val="tx1"/>
                </a:solidFill>
              </a:rPr>
              <a:t>——</a:t>
            </a:r>
            <a:r>
              <a:rPr lang="zh-CN" altLang="en-US" dirty="0">
                <a:solidFill>
                  <a:schemeClr val="tx1"/>
                </a:solidFill>
              </a:rPr>
              <a:t>台式万用表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>
          <a:xfrm>
            <a:off x="1485900" y="1955661"/>
            <a:ext cx="9220200" cy="4251961"/>
          </a:xfrm>
        </p:spPr>
        <p:txBody>
          <a:bodyPr>
            <a:normAutofit/>
          </a:bodyPr>
          <a:lstStyle/>
          <a:p>
            <a:pPr algn="just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ct val="70000"/>
              <a:buFont typeface="Wingdings" panose="05000000000000000000" pitchFamily="2" charset="2"/>
              <a:buChar char="u"/>
            </a:pPr>
            <a:endParaRPr lang="zh-CN" altLang="en-US" sz="2800" dirty="0">
              <a:solidFill>
                <a:schemeClr val="tx1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数字逻辑实验</a:t>
            </a:r>
            <a:endParaRPr lang="en-US" altLang="zh-CN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43136-F088-4C31-A5DB-56A4E4552B84}" type="slidenum">
              <a:rPr lang="en-US" altLang="zh-CN" smtClean="0"/>
              <a:pPr/>
              <a:t>13</a:t>
            </a:fld>
            <a:endParaRPr lang="en-US" altLang="zh-CN"/>
          </a:p>
        </p:txBody>
      </p:sp>
      <p:pic>
        <p:nvPicPr>
          <p:cNvPr id="7" name="Picture 4" descr="台式万用表">
            <a:extLst>
              <a:ext uri="{FF2B5EF4-FFF2-40B4-BE49-F238E27FC236}">
                <a16:creationId xmlns="" xmlns:a16="http://schemas.microsoft.com/office/drawing/2014/main" id="{153A4AFA-CE69-441A-8385-E3C9D32E91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28927" b="6495"/>
          <a:stretch/>
        </p:blipFill>
        <p:spPr bwMode="auto">
          <a:xfrm>
            <a:off x="1376130" y="1761704"/>
            <a:ext cx="943974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425393572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solidFill>
                  <a:schemeClr val="tx1"/>
                </a:solidFill>
              </a:rPr>
              <a:t>七、仪器设备介绍</a:t>
            </a:r>
            <a:r>
              <a:rPr lang="en-US" altLang="zh-CN" dirty="0">
                <a:solidFill>
                  <a:schemeClr val="tx1"/>
                </a:solidFill>
              </a:rPr>
              <a:t>——</a:t>
            </a:r>
            <a:r>
              <a:rPr lang="zh-CN" altLang="en-US" dirty="0">
                <a:solidFill>
                  <a:schemeClr val="tx1"/>
                </a:solidFill>
              </a:rPr>
              <a:t>电路实验箱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数字逻辑实验</a:t>
            </a:r>
            <a:endParaRPr lang="en-US" altLang="zh-CN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43136-F088-4C31-A5DB-56A4E4552B84}" type="slidenum">
              <a:rPr lang="en-US" altLang="zh-CN" smtClean="0"/>
              <a:pPr/>
              <a:t>14</a:t>
            </a:fld>
            <a:endParaRPr lang="en-US" altLang="zh-CN"/>
          </a:p>
        </p:txBody>
      </p:sp>
      <p:pic>
        <p:nvPicPr>
          <p:cNvPr id="9" name="Picture 2">
            <a:extLst>
              <a:ext uri="{FF2B5EF4-FFF2-40B4-BE49-F238E27FC236}">
                <a16:creationId xmlns="" xmlns:a16="http://schemas.microsoft.com/office/drawing/2014/main" id="{1EF7ABE8-E4F6-4A60-8DAC-93311E32CD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7810" y="5714"/>
            <a:ext cx="9136380" cy="6852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14987741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solidFill>
                  <a:schemeClr val="tx1"/>
                </a:solidFill>
              </a:rPr>
              <a:t>七、仪器设备介绍</a:t>
            </a:r>
            <a:r>
              <a:rPr lang="en-US" altLang="zh-CN" dirty="0">
                <a:solidFill>
                  <a:schemeClr val="tx1"/>
                </a:solidFill>
              </a:rPr>
              <a:t>——</a:t>
            </a:r>
            <a:r>
              <a:rPr lang="zh-CN" altLang="en-US" dirty="0">
                <a:solidFill>
                  <a:schemeClr val="tx1"/>
                </a:solidFill>
              </a:rPr>
              <a:t>电路实验箱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数字逻辑实验</a:t>
            </a:r>
            <a:endParaRPr lang="en-US" altLang="zh-CN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43136-F088-4C31-A5DB-56A4E4552B84}" type="slidenum">
              <a:rPr lang="en-US" altLang="zh-CN" smtClean="0"/>
              <a:pPr/>
              <a:t>15</a:t>
            </a:fld>
            <a:endParaRPr lang="en-US" altLang="zh-CN"/>
          </a:p>
        </p:txBody>
      </p:sp>
      <p:pic>
        <p:nvPicPr>
          <p:cNvPr id="6" name="Picture 2">
            <a:extLst>
              <a:ext uri="{FF2B5EF4-FFF2-40B4-BE49-F238E27FC236}">
                <a16:creationId xmlns="" xmlns:a16="http://schemas.microsoft.com/office/drawing/2014/main" id="{4E8637F4-43BE-489B-9F33-3C4E75E0D0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350" y="-503"/>
            <a:ext cx="10243301" cy="68585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374727400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CN" altLang="en-US" sz="4400" b="1" dirty="0"/>
              <a:t>课前注意事项（线上教学忽略）</a:t>
            </a:r>
          </a:p>
        </p:txBody>
      </p:sp>
      <p:sp>
        <p:nvSpPr>
          <p:cNvPr id="2051" name="内容占位符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555066"/>
          </a:xfrm>
        </p:spPr>
        <p:txBody>
          <a:bodyPr>
            <a:normAutofit lnSpcReduction="10000"/>
          </a:bodyPr>
          <a:lstStyle/>
          <a:p>
            <a:pPr marL="571500" lvl="1" indent="-571500" algn="just">
              <a:buFont typeface="Wingdings" panose="05000000000000000000" pitchFamily="2" charset="2"/>
              <a:buChar char="u"/>
            </a:pPr>
            <a:r>
              <a:rPr lang="zh-CN" altLang="en-US" sz="3600" b="1" dirty="0">
                <a:solidFill>
                  <a:schemeClr val="tx1"/>
                </a:solidFill>
              </a:rPr>
              <a:t>同学们先签到</a:t>
            </a:r>
            <a:endParaRPr lang="en-US" altLang="zh-CN" sz="3600" b="1" dirty="0">
              <a:solidFill>
                <a:schemeClr val="tx1"/>
              </a:solidFill>
            </a:endParaRPr>
          </a:p>
          <a:p>
            <a:pPr algn="just">
              <a:buFont typeface="Wingdings" panose="05000000000000000000" pitchFamily="2" charset="2"/>
              <a:buChar char="u"/>
            </a:pPr>
            <a:r>
              <a:rPr lang="zh-CN" altLang="en-US" sz="3600" b="1" dirty="0">
                <a:solidFill>
                  <a:schemeClr val="tx1"/>
                </a:solidFill>
              </a:rPr>
              <a:t>按照签到表上的</a:t>
            </a:r>
            <a:r>
              <a:rPr lang="zh-CN" altLang="en-US" sz="3600" b="1" dirty="0">
                <a:solidFill>
                  <a:srgbClr val="FF0000"/>
                </a:solidFill>
              </a:rPr>
              <a:t>序号</a:t>
            </a:r>
            <a:r>
              <a:rPr lang="zh-CN" altLang="en-US" sz="3600" b="1" dirty="0">
                <a:solidFill>
                  <a:schemeClr val="tx1"/>
                </a:solidFill>
              </a:rPr>
              <a:t>，领取器件盒和一沓实验报告纸</a:t>
            </a:r>
            <a:endParaRPr lang="en-US" altLang="zh-CN" sz="3600" b="1" dirty="0">
              <a:solidFill>
                <a:schemeClr val="tx1"/>
              </a:solidFill>
            </a:endParaRPr>
          </a:p>
          <a:p>
            <a:pPr algn="just">
              <a:buFont typeface="Wingdings" panose="05000000000000000000" pitchFamily="2" charset="2"/>
              <a:buChar char="u"/>
            </a:pPr>
            <a:r>
              <a:rPr lang="zh-CN" altLang="en-US" sz="3600" b="1" dirty="0">
                <a:solidFill>
                  <a:schemeClr val="tx1"/>
                </a:solidFill>
              </a:rPr>
              <a:t>找到对应</a:t>
            </a:r>
            <a:r>
              <a:rPr lang="zh-CN" altLang="en-US" sz="3600" b="1" dirty="0">
                <a:solidFill>
                  <a:srgbClr val="FF0000"/>
                </a:solidFill>
              </a:rPr>
              <a:t>序号</a:t>
            </a:r>
            <a:r>
              <a:rPr lang="zh-CN" altLang="en-US" sz="3600" b="1" dirty="0">
                <a:solidFill>
                  <a:schemeClr val="tx1"/>
                </a:solidFill>
              </a:rPr>
              <a:t>的实验台，打开仪器检查是否工作正常</a:t>
            </a:r>
            <a:endParaRPr lang="en-US" altLang="zh-CN" sz="3600" b="1" dirty="0">
              <a:solidFill>
                <a:schemeClr val="tx1"/>
              </a:solidFill>
            </a:endParaRPr>
          </a:p>
          <a:p>
            <a:pPr marL="91440" lvl="1" indent="-91440" algn="just">
              <a:spcBef>
                <a:spcPts val="1200"/>
              </a:spcBef>
              <a:spcAft>
                <a:spcPts val="200"/>
              </a:spcAft>
              <a:buSzPct val="100000"/>
              <a:buFont typeface="Wingdings" panose="05000000000000000000" pitchFamily="2" charset="2"/>
              <a:buChar char="u"/>
            </a:pPr>
            <a:r>
              <a:rPr lang="zh-CN" altLang="en-US" sz="3800" b="1" dirty="0">
                <a:solidFill>
                  <a:schemeClr val="tx1"/>
                </a:solidFill>
              </a:rPr>
              <a:t>每次实验前在课下</a:t>
            </a:r>
            <a:r>
              <a:rPr lang="zh-CN" altLang="en-US" sz="3800" b="1" dirty="0">
                <a:solidFill>
                  <a:srgbClr val="FF0000"/>
                </a:solidFill>
              </a:rPr>
              <a:t>提前预习</a:t>
            </a:r>
            <a:r>
              <a:rPr lang="zh-CN" altLang="en-US" sz="3800" b="1" dirty="0">
                <a:solidFill>
                  <a:schemeClr val="tx1"/>
                </a:solidFill>
              </a:rPr>
              <a:t>，把该推导的表达式等内容</a:t>
            </a:r>
            <a:r>
              <a:rPr lang="zh-CN" altLang="en-US" sz="3800" b="1" dirty="0">
                <a:solidFill>
                  <a:srgbClr val="FF0000"/>
                </a:solidFill>
              </a:rPr>
              <a:t>提前推导好</a:t>
            </a:r>
            <a:r>
              <a:rPr lang="zh-CN" altLang="en-US" sz="3800" b="1" dirty="0">
                <a:solidFill>
                  <a:schemeClr val="tx1"/>
                </a:solidFill>
              </a:rPr>
              <a:t>，所需电路图</a:t>
            </a:r>
            <a:r>
              <a:rPr lang="zh-CN" altLang="en-US" sz="3800" b="1" dirty="0">
                <a:solidFill>
                  <a:srgbClr val="FF0000"/>
                </a:solidFill>
              </a:rPr>
              <a:t>提前设计好！！！</a:t>
            </a:r>
            <a:endParaRPr lang="zh-CN" altLang="en-US" sz="3800" b="1" dirty="0">
              <a:solidFill>
                <a:schemeClr val="tx1"/>
              </a:solidFill>
            </a:endParaRPr>
          </a:p>
          <a:p>
            <a:pPr algn="just">
              <a:buFont typeface="Wingdings" panose="05000000000000000000" pitchFamily="2" charset="2"/>
              <a:buChar char="u"/>
            </a:pPr>
            <a:endParaRPr lang="zh-CN" altLang="en-US" sz="3600" b="1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数字逻辑实验</a:t>
            </a:r>
            <a:endParaRPr lang="en-US" altLang="zh-CN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86A2F-14CA-44E5-AA4F-67F1FAACE02F}" type="slidenum">
              <a:rPr lang="en-US" altLang="zh-CN" smtClean="0"/>
              <a:pPr/>
              <a:t>16</a:t>
            </a:fld>
            <a:endParaRPr lang="en-US" altLang="zh-CN"/>
          </a:p>
        </p:txBody>
      </p:sp>
    </p:spTree>
    <p:extLst>
      <p:ext uri="{BB962C8B-B14F-4D97-AF65-F5344CB8AC3E}">
        <p14:creationId xmlns="" xmlns:p14="http://schemas.microsoft.com/office/powerpoint/2010/main" val="282214105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3"/>
          <p:cNvSpPr>
            <a:spLocks noGrp="1" noChangeArrowheads="1"/>
          </p:cNvSpPr>
          <p:nvPr>
            <p:ph idx="1"/>
          </p:nvPr>
        </p:nvSpPr>
        <p:spPr>
          <a:xfrm>
            <a:off x="1066800" y="5257800"/>
            <a:ext cx="10058400" cy="1297094"/>
          </a:xfrm>
        </p:spPr>
        <p:txBody>
          <a:bodyPr/>
          <a:lstStyle/>
          <a:p>
            <a:pPr algn="ctr" eaLnBrk="1" hangingPunct="1">
              <a:buFont typeface="Wingdings" panose="05000000000000000000" pitchFamily="2" charset="2"/>
              <a:buNone/>
            </a:pPr>
            <a:r>
              <a:rPr lang="en-US" altLang="zh-CN" sz="8000" dirty="0"/>
              <a:t>    </a:t>
            </a:r>
            <a:r>
              <a:rPr lang="zh-CN" altLang="en-US" sz="8000" dirty="0"/>
              <a:t>谢谢大家！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43136-F088-4C31-A5DB-56A4E4552B84}" type="slidenum">
              <a:rPr lang="en-US" altLang="zh-CN" smtClean="0"/>
              <a:pPr/>
              <a:t>17</a:t>
            </a:fld>
            <a:endParaRPr lang="en-US" altLang="zh-CN"/>
          </a:p>
        </p:txBody>
      </p:sp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7765C91E-D703-420D-9D0B-340B6632BF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8123" y="913608"/>
            <a:ext cx="7595754" cy="434419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86389031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solidFill>
                  <a:schemeClr val="tx1"/>
                </a:solidFill>
              </a:rPr>
              <a:t>目录</a:t>
            </a:r>
            <a:endParaRPr lang="zh-CN" altLang="zh-CN" dirty="0">
              <a:solidFill>
                <a:schemeClr val="tx1"/>
              </a:solidFill>
            </a:endParaRPr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>
          <a:xfrm>
            <a:off x="2819400" y="1905000"/>
            <a:ext cx="6324600" cy="4038600"/>
          </a:xfrm>
        </p:spPr>
        <p:txBody>
          <a:bodyPr>
            <a:normAutofit/>
          </a:bodyPr>
          <a:lstStyle/>
          <a:p>
            <a:pPr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tx1"/>
                </a:solidFill>
              </a:rPr>
              <a:t>课程简介</a:t>
            </a:r>
          </a:p>
          <a:p>
            <a:pPr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tx1"/>
                </a:solidFill>
              </a:rPr>
              <a:t>教学目标</a:t>
            </a:r>
          </a:p>
          <a:p>
            <a:pPr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tx1"/>
                </a:solidFill>
              </a:rPr>
              <a:t>教学及考核方式</a:t>
            </a:r>
          </a:p>
          <a:p>
            <a:pPr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tx1"/>
                </a:solidFill>
              </a:rPr>
              <a:t>教材及参考书</a:t>
            </a:r>
          </a:p>
          <a:p>
            <a:pPr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tx1"/>
                </a:solidFill>
              </a:rPr>
              <a:t>教学内容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tx1"/>
                </a:solidFill>
              </a:rPr>
              <a:t>课程要求</a:t>
            </a:r>
            <a:endParaRPr lang="en-US" altLang="zh-CN" sz="2800" b="1" dirty="0">
              <a:solidFill>
                <a:schemeClr val="tx1"/>
              </a:solidFill>
            </a:endParaRPr>
          </a:p>
          <a:p>
            <a:pPr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b="1" dirty="0">
                <a:solidFill>
                  <a:schemeClr val="tx1"/>
                </a:solidFill>
              </a:rPr>
              <a:t>仪器设备介绍</a:t>
            </a:r>
            <a:endParaRPr lang="en-US" altLang="zh-CN" sz="2800" dirty="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数字逻辑实验</a:t>
            </a:r>
            <a:endParaRPr lang="en-US" altLang="zh-CN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86A2F-14CA-44E5-AA4F-67F1FAACE02F}" type="slidenum">
              <a:rPr lang="en-US" altLang="zh-CN" smtClean="0"/>
              <a:pPr/>
              <a:t>2</a:t>
            </a:fld>
            <a:endParaRPr lang="en-US" altLang="zh-CN"/>
          </a:p>
        </p:txBody>
      </p:sp>
    </p:spTree>
    <p:extLst>
      <p:ext uri="{BB962C8B-B14F-4D97-AF65-F5344CB8AC3E}">
        <p14:creationId xmlns="" xmlns:p14="http://schemas.microsoft.com/office/powerpoint/2010/main" val="315046240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5781">
        <p:random/>
      </p:transition>
    </mc:Choice>
    <mc:Fallback>
      <p:transition spd="slow" advTm="5781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solidFill>
                  <a:schemeClr val="tx1"/>
                </a:solidFill>
              </a:rPr>
              <a:t>一、课程简介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>
          <a:xfrm>
            <a:off x="1905002" y="2209800"/>
            <a:ext cx="8610599" cy="4114800"/>
          </a:xfrm>
        </p:spPr>
        <p:txBody>
          <a:bodyPr>
            <a:normAutofit/>
          </a:bodyPr>
          <a:lstStyle/>
          <a:p>
            <a:pPr algn="just" eaLnBrk="1" hangingPunct="1">
              <a:lnSpc>
                <a:spcPct val="10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chemeClr val="tx1"/>
                </a:solidFill>
              </a:rPr>
              <a:t>课程类型：</a:t>
            </a:r>
            <a:r>
              <a:rPr lang="en-US" altLang="zh-CN" sz="2400" dirty="0">
                <a:solidFill>
                  <a:schemeClr val="tx1"/>
                </a:solidFill>
              </a:rPr>
              <a:t>B</a:t>
            </a:r>
            <a:r>
              <a:rPr lang="zh-CN" altLang="en-US" sz="2400" dirty="0">
                <a:solidFill>
                  <a:schemeClr val="tx1"/>
                </a:solidFill>
              </a:rPr>
              <a:t>类必修课</a:t>
            </a:r>
          </a:p>
          <a:p>
            <a:pPr algn="just" eaLnBrk="1" hangingPunct="1">
              <a:lnSpc>
                <a:spcPct val="10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chemeClr val="tx1"/>
                </a:solidFill>
              </a:rPr>
              <a:t>学         时：</a:t>
            </a:r>
            <a:r>
              <a:rPr lang="en-US" altLang="zh-CN" sz="2400" dirty="0">
                <a:solidFill>
                  <a:schemeClr val="tx1"/>
                </a:solidFill>
              </a:rPr>
              <a:t>36</a:t>
            </a:r>
            <a:endParaRPr lang="zh-CN" altLang="en-US" sz="2400" dirty="0">
              <a:solidFill>
                <a:schemeClr val="tx1"/>
              </a:solidFill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chemeClr val="tx1"/>
                </a:solidFill>
              </a:rPr>
              <a:t>教学对象：</a:t>
            </a:r>
            <a:r>
              <a:rPr lang="zh-CN" altLang="en-US" sz="2400" dirty="0">
                <a:solidFill>
                  <a:schemeClr val="tx1"/>
                </a:solidFill>
              </a:rPr>
              <a:t>计算机学院所有专业</a:t>
            </a:r>
            <a:r>
              <a:rPr lang="zh-CN" altLang="en-US" sz="2400" dirty="0" smtClean="0">
                <a:solidFill>
                  <a:schemeClr val="tx1"/>
                </a:solidFill>
              </a:rPr>
              <a:t>的二年级</a:t>
            </a:r>
            <a:r>
              <a:rPr lang="zh-CN" altLang="en-US" sz="2400" dirty="0">
                <a:solidFill>
                  <a:schemeClr val="tx1"/>
                </a:solidFill>
              </a:rPr>
              <a:t>本科生</a:t>
            </a:r>
          </a:p>
          <a:p>
            <a:pPr algn="just" eaLnBrk="1" hangingPunct="1">
              <a:lnSpc>
                <a:spcPct val="10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chemeClr val="tx1"/>
                </a:solidFill>
              </a:rPr>
              <a:t>最终成绩：</a:t>
            </a:r>
            <a:r>
              <a:rPr lang="zh-CN" altLang="en-US" sz="2400" dirty="0">
                <a:solidFill>
                  <a:schemeClr val="tx1"/>
                </a:solidFill>
              </a:rPr>
              <a:t>作为理论课的平时成绩</a:t>
            </a:r>
            <a:endParaRPr lang="en-US" altLang="zh-CN" sz="2400" dirty="0">
              <a:solidFill>
                <a:schemeClr val="tx1"/>
              </a:solidFill>
            </a:endParaRPr>
          </a:p>
          <a:p>
            <a:pPr algn="just" eaLnBrk="1" hangingPunct="1">
              <a:lnSpc>
                <a:spcPct val="10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chemeClr val="tx1"/>
                </a:solidFill>
              </a:rPr>
              <a:t>开课学期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：</a:t>
            </a:r>
            <a:r>
              <a:rPr lang="zh-CN" altLang="en-US" sz="2400" dirty="0">
                <a:solidFill>
                  <a:schemeClr val="tx1"/>
                </a:solidFill>
              </a:rPr>
              <a:t>秋</a:t>
            </a:r>
            <a:r>
              <a:rPr lang="zh-CN" altLang="en-US" sz="2400" dirty="0" smtClean="0">
                <a:solidFill>
                  <a:schemeClr val="tx1"/>
                </a:solidFill>
              </a:rPr>
              <a:t>季</a:t>
            </a:r>
            <a:r>
              <a:rPr lang="zh-CN" altLang="en-US" sz="2400" dirty="0">
                <a:solidFill>
                  <a:schemeClr val="tx1"/>
                </a:solidFill>
              </a:rPr>
              <a:t>学期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chemeClr val="tx1"/>
                </a:solidFill>
              </a:rPr>
              <a:t>先修课程：</a:t>
            </a:r>
            <a:r>
              <a:rPr lang="zh-CN" altLang="en-US" sz="2400" dirty="0">
                <a:solidFill>
                  <a:schemeClr val="tx1"/>
                </a:solidFill>
              </a:rPr>
              <a:t>电路基础、模拟电子技术、数字电子技术</a:t>
            </a:r>
            <a:endParaRPr lang="en-US" altLang="zh-CN" sz="2400" dirty="0">
              <a:solidFill>
                <a:schemeClr val="tx1"/>
              </a:solidFill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>
                <a:solidFill>
                  <a:schemeClr val="tx1"/>
                </a:solidFill>
              </a:rPr>
              <a:t>实验室：</a:t>
            </a:r>
            <a:r>
              <a:rPr lang="zh-CN" altLang="en-US" sz="2400" dirty="0">
                <a:solidFill>
                  <a:schemeClr val="tx1"/>
                </a:solidFill>
              </a:rPr>
              <a:t>津南校区综合实验楼</a:t>
            </a:r>
            <a:r>
              <a:rPr lang="en-US" altLang="zh-CN" sz="2400" dirty="0">
                <a:solidFill>
                  <a:schemeClr val="tx1"/>
                </a:solidFill>
              </a:rPr>
              <a:t>B401</a:t>
            </a:r>
            <a:r>
              <a:rPr lang="zh-CN" altLang="en-US" sz="2400" dirty="0">
                <a:solidFill>
                  <a:schemeClr val="tx1"/>
                </a:solidFill>
              </a:rPr>
              <a:t>、</a:t>
            </a:r>
            <a:r>
              <a:rPr lang="en-US" altLang="zh-CN" sz="2400" dirty="0">
                <a:solidFill>
                  <a:schemeClr val="tx1"/>
                </a:solidFill>
              </a:rPr>
              <a:t>B403</a:t>
            </a:r>
            <a:r>
              <a:rPr lang="zh-CN" altLang="en-US" sz="2400" dirty="0">
                <a:solidFill>
                  <a:schemeClr val="tx1"/>
                </a:solidFill>
              </a:rPr>
              <a:t>、</a:t>
            </a:r>
            <a:r>
              <a:rPr lang="en-US" altLang="zh-CN" sz="2400" dirty="0">
                <a:solidFill>
                  <a:schemeClr val="tx1"/>
                </a:solidFill>
              </a:rPr>
              <a:t>B406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数字逻辑实验</a:t>
            </a:r>
            <a:endParaRPr lang="en-US" altLang="zh-CN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86A2F-14CA-44E5-AA4F-67F1FAACE02F}" type="slidenum">
              <a:rPr lang="en-US" altLang="zh-CN" smtClean="0"/>
              <a:pPr/>
              <a:t>3</a:t>
            </a:fld>
            <a:endParaRPr lang="en-US" altLang="zh-CN"/>
          </a:p>
        </p:txBody>
      </p:sp>
    </p:spTree>
    <p:extLst>
      <p:ext uri="{BB962C8B-B14F-4D97-AF65-F5344CB8AC3E}">
        <p14:creationId xmlns="" xmlns:p14="http://schemas.microsoft.com/office/powerpoint/2010/main" val="19900758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19532">
        <p:random/>
      </p:transition>
    </mc:Choice>
    <mc:Fallback>
      <p:transition spd="slow" advTm="19532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solidFill>
                  <a:schemeClr val="tx1"/>
                </a:solidFill>
              </a:rPr>
              <a:t>二、教学目标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idx="1"/>
          </p:nvPr>
        </p:nvSpPr>
        <p:spPr>
          <a:xfrm>
            <a:off x="2113756" y="2057400"/>
            <a:ext cx="7964488" cy="4114800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Clr>
                <a:schemeClr val="tx1"/>
              </a:buClr>
              <a:buNone/>
            </a:pPr>
            <a:r>
              <a:rPr lang="zh-CN" altLang="en-US" sz="2400" dirty="0"/>
              <a:t> </a:t>
            </a:r>
            <a:r>
              <a:rPr lang="zh-CN" altLang="en-US" sz="2400" b="1" dirty="0">
                <a:solidFill>
                  <a:schemeClr val="tx1"/>
                </a:solidFill>
              </a:rPr>
              <a:t>    </a:t>
            </a:r>
            <a:r>
              <a:rPr lang="en-US" altLang="zh-CN" sz="2400" dirty="0">
                <a:solidFill>
                  <a:schemeClr val="tx1"/>
                </a:solidFill>
              </a:rPr>
              <a:t>《</a:t>
            </a:r>
            <a:r>
              <a:rPr lang="zh-CN" altLang="en-US" sz="2400" dirty="0">
                <a:solidFill>
                  <a:schemeClr val="tx1"/>
                </a:solidFill>
              </a:rPr>
              <a:t>数字逻辑实验</a:t>
            </a:r>
            <a:r>
              <a:rPr lang="en-US" altLang="zh-CN" sz="2400" dirty="0">
                <a:solidFill>
                  <a:schemeClr val="tx1"/>
                </a:solidFill>
              </a:rPr>
              <a:t>》</a:t>
            </a:r>
            <a:r>
              <a:rPr lang="zh-CN" altLang="en-US" sz="2400" dirty="0">
                <a:solidFill>
                  <a:schemeClr val="tx1"/>
                </a:solidFill>
              </a:rPr>
              <a:t>课程主要是使学生加深对</a:t>
            </a:r>
            <a:r>
              <a:rPr lang="zh-CN" altLang="en-US" sz="2400" dirty="0">
                <a:solidFill>
                  <a:srgbClr val="FF0000"/>
                </a:solidFill>
              </a:rPr>
              <a:t>理论知识</a:t>
            </a:r>
            <a:r>
              <a:rPr lang="zh-CN" altLang="en-US" sz="2400" dirty="0">
                <a:solidFill>
                  <a:schemeClr val="tx1"/>
                </a:solidFill>
              </a:rPr>
              <a:t>的理解，掌握</a:t>
            </a:r>
            <a:r>
              <a:rPr lang="zh-CN" altLang="en-US" sz="2400" dirty="0">
                <a:solidFill>
                  <a:srgbClr val="FF0000"/>
                </a:solidFill>
              </a:rPr>
              <a:t>数字电路分析</a:t>
            </a:r>
            <a:r>
              <a:rPr lang="zh-CN" altLang="en-US" sz="2400" dirty="0">
                <a:solidFill>
                  <a:schemeClr val="tx1"/>
                </a:solidFill>
              </a:rPr>
              <a:t>和</a:t>
            </a:r>
            <a:r>
              <a:rPr lang="zh-CN" altLang="en-US" sz="2400" dirty="0">
                <a:solidFill>
                  <a:srgbClr val="FF0000"/>
                </a:solidFill>
              </a:rPr>
              <a:t>设计</a:t>
            </a:r>
            <a:r>
              <a:rPr lang="zh-CN" altLang="en-US" sz="2400" dirty="0">
                <a:solidFill>
                  <a:schemeClr val="tx1"/>
                </a:solidFill>
              </a:rPr>
              <a:t>的基本方法，学习自顶向下地分析和设计数字逻辑系统。通过系统的实验训练，培养学生分析解决问题的能力，知识更新和创新的能力，以及良好的</a:t>
            </a:r>
            <a:r>
              <a:rPr lang="zh-CN" altLang="en-US" sz="2400" dirty="0">
                <a:solidFill>
                  <a:srgbClr val="FF0000"/>
                </a:solidFill>
              </a:rPr>
              <a:t>实验操作素养</a:t>
            </a:r>
            <a:r>
              <a:rPr lang="zh-CN" altLang="en-US" sz="2400" dirty="0">
                <a:solidFill>
                  <a:schemeClr val="tx1"/>
                </a:solidFill>
              </a:rPr>
              <a:t>。</a:t>
            </a:r>
            <a:endParaRPr lang="en-US" altLang="zh-CN" sz="2800" dirty="0">
              <a:solidFill>
                <a:schemeClr val="tx1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数字逻辑实验</a:t>
            </a:r>
            <a:endParaRPr lang="en-US" altLang="zh-CN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43136-F088-4C31-A5DB-56A4E4552B84}" type="slidenum">
              <a:rPr lang="en-US" altLang="zh-CN" smtClean="0"/>
              <a:pPr/>
              <a:t>4</a:t>
            </a:fld>
            <a:endParaRPr lang="en-US" altLang="zh-CN"/>
          </a:p>
        </p:txBody>
      </p:sp>
    </p:spTree>
    <p:extLst>
      <p:ext uri="{BB962C8B-B14F-4D97-AF65-F5344CB8AC3E}">
        <p14:creationId xmlns="" xmlns:p14="http://schemas.microsoft.com/office/powerpoint/2010/main" val="369321297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solidFill>
                  <a:schemeClr val="tx1"/>
                </a:solidFill>
              </a:rPr>
              <a:t>三、教学及考核方式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2125980" y="1828800"/>
            <a:ext cx="7940041" cy="4614052"/>
          </a:xfrm>
        </p:spPr>
        <p:txBody>
          <a:bodyPr>
            <a:normAutofit fontScale="70000" lnSpcReduction="20000"/>
          </a:bodyPr>
          <a:lstStyle/>
          <a:p>
            <a:pPr algn="just" eaLnBrk="1" hangingPunct="1">
              <a:lnSpc>
                <a:spcPct val="120000"/>
              </a:lnSpc>
              <a:buClr>
                <a:schemeClr val="tx1"/>
              </a:buClr>
              <a:buFont typeface="Wingdings" panose="05000000000000000000" pitchFamily="2" charset="2"/>
              <a:buChar char="u"/>
            </a:pPr>
            <a:r>
              <a:rPr lang="zh-CN" altLang="en-US" sz="2900" b="1" dirty="0">
                <a:solidFill>
                  <a:schemeClr val="tx1"/>
                </a:solidFill>
                <a:latin typeface="+mn-ea"/>
              </a:rPr>
              <a:t>教学方式：</a:t>
            </a:r>
            <a:r>
              <a:rPr lang="zh-CN" altLang="en-US" sz="2900" dirty="0">
                <a:solidFill>
                  <a:schemeClr val="tx1"/>
                </a:solidFill>
                <a:latin typeface="+mn-ea"/>
              </a:rPr>
              <a:t>实验教学</a:t>
            </a:r>
          </a:p>
          <a:p>
            <a:pPr algn="just" eaLnBrk="1" hangingPunct="1">
              <a:lnSpc>
                <a:spcPct val="120000"/>
              </a:lnSpc>
              <a:buClr>
                <a:schemeClr val="tx1"/>
              </a:buClr>
              <a:buFont typeface="Wingdings" panose="05000000000000000000" pitchFamily="2" charset="2"/>
              <a:buChar char="u"/>
            </a:pPr>
            <a:r>
              <a:rPr lang="zh-CN" altLang="en-US" sz="2900" b="1" dirty="0">
                <a:solidFill>
                  <a:schemeClr val="tx1"/>
                </a:solidFill>
                <a:latin typeface="+mn-ea"/>
              </a:rPr>
              <a:t>考核方式：</a:t>
            </a:r>
          </a:p>
          <a:p>
            <a:pPr algn="just" eaLnBrk="1" hangingPunct="1">
              <a:lnSpc>
                <a:spcPct val="12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r>
              <a:rPr lang="zh-CN" altLang="en-US" sz="2900" dirty="0">
                <a:solidFill>
                  <a:schemeClr val="tx1"/>
                </a:solidFill>
                <a:latin typeface="+mn-ea"/>
              </a:rPr>
              <a:t> 成绩由以下两部分组成：</a:t>
            </a:r>
            <a:r>
              <a:rPr lang="en-US" altLang="zh-CN" sz="2900" dirty="0">
                <a:solidFill>
                  <a:schemeClr val="tx1"/>
                </a:solidFill>
                <a:latin typeface="+mn-ea"/>
              </a:rPr>
              <a:t> </a:t>
            </a:r>
          </a:p>
          <a:p>
            <a:pPr algn="just">
              <a:lnSpc>
                <a:spcPct val="120000"/>
              </a:lnSpc>
              <a:spcBef>
                <a:spcPct val="20000"/>
              </a:spcBef>
              <a:buSzPct val="70000"/>
              <a:buFont typeface="Wingdings" panose="05000000000000000000" pitchFamily="2" charset="2"/>
              <a:buChar char="u"/>
            </a:pPr>
            <a:r>
              <a:rPr lang="zh-CN" altLang="en-US" sz="2900" b="1" dirty="0">
                <a:solidFill>
                  <a:schemeClr val="tx1"/>
                </a:solidFill>
                <a:latin typeface="+mn-ea"/>
              </a:rPr>
              <a:t>平时成绩</a:t>
            </a:r>
            <a:r>
              <a:rPr lang="en-US" altLang="zh-CN" sz="2900" b="1" dirty="0">
                <a:solidFill>
                  <a:schemeClr val="tx1"/>
                </a:solidFill>
                <a:latin typeface="+mn-ea"/>
              </a:rPr>
              <a:t>——40%</a:t>
            </a:r>
          </a:p>
          <a:p>
            <a:pPr marL="635508" lvl="1" indent="-342900" algn="just">
              <a:lnSpc>
                <a:spcPct val="120000"/>
              </a:lnSpc>
              <a:spcBef>
                <a:spcPct val="20000"/>
              </a:spcBef>
              <a:buSzPct val="70000"/>
              <a:buFont typeface="Wingdings" panose="05000000000000000000" pitchFamily="2" charset="2"/>
              <a:buChar char="p"/>
            </a:pPr>
            <a:r>
              <a:rPr lang="zh-CN" altLang="en-US" sz="2900" dirty="0">
                <a:solidFill>
                  <a:schemeClr val="tx1"/>
                </a:solidFill>
                <a:latin typeface="+mn-ea"/>
              </a:rPr>
              <a:t>主要依据实验报告、平时上课表现和仪器使用情况等</a:t>
            </a:r>
          </a:p>
          <a:p>
            <a:pPr marL="635508" lvl="1" indent="-342900" algn="just">
              <a:lnSpc>
                <a:spcPct val="120000"/>
              </a:lnSpc>
              <a:spcBef>
                <a:spcPct val="20000"/>
              </a:spcBef>
              <a:buSzPct val="70000"/>
              <a:buFont typeface="Wingdings" panose="05000000000000000000" pitchFamily="2" charset="2"/>
              <a:buChar char="p"/>
            </a:pPr>
            <a:r>
              <a:rPr lang="zh-CN" altLang="en-US" sz="2900" dirty="0">
                <a:solidFill>
                  <a:schemeClr val="tx1"/>
                </a:solidFill>
                <a:latin typeface="+mn-ea"/>
              </a:rPr>
              <a:t>实验报告要求书写完整、数据准确、作图工整、书面整洁，除画图外不得使用铅笔</a:t>
            </a:r>
          </a:p>
          <a:p>
            <a:pPr marL="635508" lvl="1" indent="-342900" algn="just">
              <a:lnSpc>
                <a:spcPct val="120000"/>
              </a:lnSpc>
              <a:spcBef>
                <a:spcPct val="20000"/>
              </a:spcBef>
              <a:buSzPct val="70000"/>
              <a:buFont typeface="Wingdings" panose="05000000000000000000" pitchFamily="2" charset="2"/>
              <a:buChar char="p"/>
            </a:pPr>
            <a:r>
              <a:rPr lang="zh-CN" altLang="en-US" sz="2900" dirty="0">
                <a:solidFill>
                  <a:schemeClr val="tx1"/>
                </a:solidFill>
                <a:latin typeface="+mn-ea"/>
              </a:rPr>
              <a:t>不得旷课、迟到、早退，</a:t>
            </a:r>
            <a:r>
              <a:rPr lang="zh-CN" altLang="en-US" sz="2900" dirty="0">
                <a:solidFill>
                  <a:srgbClr val="FF0000"/>
                </a:solidFill>
                <a:latin typeface="+mn-ea"/>
              </a:rPr>
              <a:t>缺课两次及以上者取消该课程成绩</a:t>
            </a:r>
            <a:endParaRPr lang="zh-CN" altLang="en-US" sz="2900" dirty="0">
              <a:solidFill>
                <a:schemeClr val="tx1"/>
              </a:solidFill>
              <a:latin typeface="+mn-ea"/>
            </a:endParaRPr>
          </a:p>
          <a:p>
            <a:pPr marL="635508" lvl="1" indent="-342900" algn="just">
              <a:lnSpc>
                <a:spcPct val="120000"/>
              </a:lnSpc>
              <a:spcBef>
                <a:spcPct val="20000"/>
              </a:spcBef>
              <a:buSzPct val="70000"/>
              <a:buFont typeface="Wingdings" panose="05000000000000000000" pitchFamily="2" charset="2"/>
              <a:buChar char="p"/>
            </a:pPr>
            <a:r>
              <a:rPr lang="zh-CN" altLang="en-US" sz="2900" dirty="0">
                <a:solidFill>
                  <a:schemeClr val="tx1"/>
                </a:solidFill>
                <a:latin typeface="+mn-ea"/>
              </a:rPr>
              <a:t>生病或有事要跟老师请假，并与老师商量，安排补课时间</a:t>
            </a:r>
          </a:p>
          <a:p>
            <a:pPr algn="just">
              <a:lnSpc>
                <a:spcPct val="120000"/>
              </a:lnSpc>
              <a:spcBef>
                <a:spcPct val="20000"/>
              </a:spcBef>
              <a:buSzPct val="70000"/>
              <a:buFont typeface="Wingdings" panose="05000000000000000000" pitchFamily="2" charset="2"/>
              <a:buChar char="u"/>
            </a:pPr>
            <a:r>
              <a:rPr lang="zh-CN" altLang="en-US" sz="2900" b="1" dirty="0">
                <a:solidFill>
                  <a:schemeClr val="tx1"/>
                </a:solidFill>
                <a:latin typeface="+mn-ea"/>
              </a:rPr>
              <a:t>考试成绩</a:t>
            </a:r>
            <a:r>
              <a:rPr lang="en-US" altLang="zh-CN" sz="2900" b="1" dirty="0">
                <a:solidFill>
                  <a:schemeClr val="tx1"/>
                </a:solidFill>
                <a:latin typeface="+mn-ea"/>
              </a:rPr>
              <a:t>——60%</a:t>
            </a:r>
          </a:p>
          <a:p>
            <a:pPr lvl="1" algn="just">
              <a:lnSpc>
                <a:spcPct val="120000"/>
              </a:lnSpc>
              <a:spcBef>
                <a:spcPct val="20000"/>
              </a:spcBef>
              <a:buSzPct val="70000"/>
              <a:buFont typeface="Wingdings" panose="05000000000000000000" pitchFamily="2" charset="2"/>
              <a:buChar char="p"/>
            </a:pPr>
            <a:r>
              <a:rPr lang="en-US" altLang="zh-CN" sz="2700" dirty="0">
                <a:solidFill>
                  <a:schemeClr val="tx1"/>
                </a:solidFill>
                <a:latin typeface="+mn-ea"/>
              </a:rPr>
              <a:t>  1</a:t>
            </a:r>
            <a:r>
              <a:rPr lang="zh-CN" altLang="en-US" sz="2700" dirty="0">
                <a:solidFill>
                  <a:schemeClr val="tx1"/>
                </a:solidFill>
                <a:latin typeface="+mn-ea"/>
              </a:rPr>
              <a:t>次考试，要求独立完成给定的实验，当堂提交实验报告</a:t>
            </a:r>
            <a:endParaRPr lang="en-US" altLang="zh-CN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数字逻辑实验</a:t>
            </a:r>
            <a:endParaRPr lang="en-US" altLang="zh-CN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43136-F088-4C31-A5DB-56A4E4552B84}" type="slidenum">
              <a:rPr lang="en-US" altLang="zh-CN" smtClean="0"/>
              <a:pPr/>
              <a:t>5</a:t>
            </a:fld>
            <a:endParaRPr lang="en-US" altLang="zh-CN"/>
          </a:p>
        </p:txBody>
      </p:sp>
    </p:spTree>
    <p:extLst>
      <p:ext uri="{BB962C8B-B14F-4D97-AF65-F5344CB8AC3E}">
        <p14:creationId xmlns="" xmlns:p14="http://schemas.microsoft.com/office/powerpoint/2010/main" val="79823163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solidFill>
                  <a:schemeClr val="tx1"/>
                </a:solidFill>
              </a:rPr>
              <a:t>四、教材及参考书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idx="1"/>
          </p:nvPr>
        </p:nvSpPr>
        <p:spPr>
          <a:xfrm>
            <a:off x="2362200" y="2332038"/>
            <a:ext cx="8305800" cy="4525962"/>
          </a:xfrm>
        </p:spPr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chemeClr val="tx1"/>
                </a:solidFill>
              </a:rPr>
              <a:t> </a:t>
            </a:r>
            <a:r>
              <a:rPr lang="zh-CN" altLang="en-US" sz="2400" dirty="0">
                <a:solidFill>
                  <a:schemeClr val="tx1"/>
                </a:solidFill>
              </a:rPr>
              <a:t>教    材：自编讲义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chemeClr val="tx1"/>
                </a:solidFill>
              </a:rPr>
              <a:t> 参考书：</a:t>
            </a:r>
          </a:p>
          <a:p>
            <a:pPr eaLnBrk="1" hangingPunct="1">
              <a:buClr>
                <a:schemeClr val="tx1"/>
              </a:buClr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chemeClr val="tx1"/>
                </a:solidFill>
              </a:rPr>
              <a:t>  </a:t>
            </a:r>
            <a:r>
              <a:rPr lang="en-US" altLang="zh-CN" sz="2400" dirty="0">
                <a:solidFill>
                  <a:schemeClr val="tx1"/>
                </a:solidFill>
              </a:rPr>
              <a:t> </a:t>
            </a:r>
          </a:p>
          <a:p>
            <a:pPr eaLnBrk="1" hangingPunct="1">
              <a:buClr>
                <a:schemeClr val="tx1"/>
              </a:buClr>
              <a:buFont typeface="Wingdings" panose="05000000000000000000" pitchFamily="2" charset="2"/>
              <a:buNone/>
            </a:pPr>
            <a:r>
              <a:rPr lang="en-US" altLang="zh-CN" sz="2800" dirty="0">
                <a:solidFill>
                  <a:schemeClr val="tx1"/>
                </a:solidFill>
              </a:rPr>
              <a:t>   </a:t>
            </a:r>
            <a:endParaRPr lang="zh-CN" altLang="en-US" sz="2800" dirty="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数字逻辑实验</a:t>
            </a:r>
            <a:endParaRPr lang="en-US" altLang="zh-CN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43136-F088-4C31-A5DB-56A4E4552B84}" type="slidenum">
              <a:rPr lang="en-US" altLang="zh-CN" smtClean="0">
                <a:solidFill>
                  <a:schemeClr val="bg1"/>
                </a:solidFill>
              </a:rPr>
              <a:pPr/>
              <a:t>6</a:t>
            </a:fld>
            <a:endParaRPr lang="en-US" altLang="zh-CN" dirty="0">
              <a:solidFill>
                <a:schemeClr val="bg1"/>
              </a:solidFill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687697521"/>
              </p:ext>
            </p:extLst>
          </p:nvPr>
        </p:nvGraphicFramePr>
        <p:xfrm>
          <a:off x="1873004" y="3474032"/>
          <a:ext cx="8445992" cy="19361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1498">
                  <a:extLst>
                    <a:ext uri="{9D8B030D-6E8A-4147-A177-3AD203B41FA5}">
                      <a16:colId xmlns="" xmlns:a16="http://schemas.microsoft.com/office/drawing/2014/main" val="286153370"/>
                    </a:ext>
                  </a:extLst>
                </a:gridCol>
                <a:gridCol w="2111498">
                  <a:extLst>
                    <a:ext uri="{9D8B030D-6E8A-4147-A177-3AD203B41FA5}">
                      <a16:colId xmlns="" xmlns:a16="http://schemas.microsoft.com/office/drawing/2014/main" val="4057563874"/>
                    </a:ext>
                  </a:extLst>
                </a:gridCol>
                <a:gridCol w="2111498">
                  <a:extLst>
                    <a:ext uri="{9D8B030D-6E8A-4147-A177-3AD203B41FA5}">
                      <a16:colId xmlns="" xmlns:a16="http://schemas.microsoft.com/office/drawing/2014/main" val="1316247945"/>
                    </a:ext>
                  </a:extLst>
                </a:gridCol>
                <a:gridCol w="2111498">
                  <a:extLst>
                    <a:ext uri="{9D8B030D-6E8A-4147-A177-3AD203B41FA5}">
                      <a16:colId xmlns="" xmlns:a16="http://schemas.microsoft.com/office/drawing/2014/main" val="2855151599"/>
                    </a:ext>
                  </a:extLst>
                </a:gridCol>
              </a:tblGrid>
              <a:tr h="6453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b="1" kern="100"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作者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b="1" kern="100"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名称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b="1" kern="100"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出版社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600" b="1" kern="100" dirty="0"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</a:rPr>
                        <a:t>出版时间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="" xmlns:a16="http://schemas.microsoft.com/office/drawing/2014/main" val="232592162"/>
                  </a:ext>
                </a:extLst>
              </a:tr>
              <a:tr h="6453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阎石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《数字电子技术基础》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高等教育出版社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2006</a:t>
                      </a:r>
                      <a:r>
                        <a:rPr lang="zh-CN" sz="14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年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="" xmlns:a16="http://schemas.microsoft.com/office/drawing/2014/main" val="705735833"/>
                  </a:ext>
                </a:extLst>
              </a:tr>
              <a:tr h="64538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杨文霞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《数字逻辑电路》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科学出版社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2007</a:t>
                      </a:r>
                      <a:r>
                        <a:rPr lang="zh-CN" sz="1400" kern="100" dirty="0"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年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="" xmlns:a16="http://schemas.microsoft.com/office/drawing/2014/main" val="747072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338682003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solidFill>
                  <a:schemeClr val="tx1"/>
                </a:solidFill>
              </a:rPr>
              <a:t>五、教学内容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>
          <a:xfrm>
            <a:off x="2000250" y="1828801"/>
            <a:ext cx="8191500" cy="4571999"/>
          </a:xfrm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  <a:spcBef>
                <a:spcPct val="20000"/>
              </a:spcBef>
              <a:buSzPct val="70000"/>
              <a:buFont typeface="Wingdings" panose="05000000000000000000" pitchFamily="2" charset="2"/>
              <a:buChar char="u"/>
            </a:pPr>
            <a:r>
              <a:rPr lang="zh-CN" altLang="en-US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实验一  门电路及其参数测量        （</a:t>
            </a:r>
            <a:r>
              <a:rPr lang="en-US" altLang="zh-CN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4</a:t>
            </a:r>
            <a:r>
              <a:rPr lang="zh-CN" altLang="en-US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学时）</a:t>
            </a:r>
          </a:p>
          <a:p>
            <a:pPr algn="just">
              <a:lnSpc>
                <a:spcPct val="100000"/>
              </a:lnSpc>
              <a:spcBef>
                <a:spcPct val="20000"/>
              </a:spcBef>
              <a:buSzPct val="70000"/>
              <a:buFont typeface="Wingdings" panose="05000000000000000000" pitchFamily="2" charset="2"/>
              <a:buChar char="u"/>
            </a:pPr>
            <a:r>
              <a:rPr lang="zh-CN" altLang="en-US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实验二  数据选择器及其应用        （</a:t>
            </a:r>
            <a:r>
              <a:rPr lang="en-US" altLang="zh-CN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4</a:t>
            </a:r>
            <a:r>
              <a:rPr lang="zh-CN" altLang="en-US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学时）</a:t>
            </a:r>
          </a:p>
          <a:p>
            <a:pPr algn="just">
              <a:lnSpc>
                <a:spcPct val="100000"/>
              </a:lnSpc>
              <a:spcBef>
                <a:spcPct val="20000"/>
              </a:spcBef>
              <a:buSzPct val="70000"/>
              <a:buFont typeface="Wingdings" panose="05000000000000000000" pitchFamily="2" charset="2"/>
              <a:buChar char="u"/>
            </a:pPr>
            <a:r>
              <a:rPr lang="zh-CN" altLang="en-US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实验三  编码译码电路              （</a:t>
            </a:r>
            <a:r>
              <a:rPr lang="en-US" altLang="zh-CN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4</a:t>
            </a:r>
            <a:r>
              <a:rPr lang="zh-CN" altLang="en-US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学时）</a:t>
            </a:r>
          </a:p>
          <a:p>
            <a:pPr algn="just">
              <a:lnSpc>
                <a:spcPct val="100000"/>
              </a:lnSpc>
              <a:spcBef>
                <a:spcPct val="20000"/>
              </a:spcBef>
              <a:buSzPct val="70000"/>
              <a:buFont typeface="Wingdings" panose="05000000000000000000" pitchFamily="2" charset="2"/>
              <a:buChar char="u"/>
            </a:pPr>
            <a:r>
              <a:rPr lang="zh-CN" altLang="en-US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实验四  组合逻辑电路设计          （</a:t>
            </a:r>
            <a:r>
              <a:rPr lang="en-US" altLang="zh-CN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4</a:t>
            </a:r>
            <a:r>
              <a:rPr lang="zh-CN" altLang="en-US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学时）</a:t>
            </a:r>
          </a:p>
          <a:p>
            <a:pPr algn="just">
              <a:lnSpc>
                <a:spcPct val="100000"/>
              </a:lnSpc>
              <a:spcBef>
                <a:spcPct val="20000"/>
              </a:spcBef>
              <a:buSzPct val="70000"/>
              <a:buFont typeface="Wingdings" panose="05000000000000000000" pitchFamily="2" charset="2"/>
              <a:buChar char="u"/>
            </a:pPr>
            <a:r>
              <a:rPr lang="zh-CN" altLang="en-US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实验五  双稳态触发器              （</a:t>
            </a:r>
            <a:r>
              <a:rPr lang="en-US" altLang="zh-CN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4</a:t>
            </a:r>
            <a:r>
              <a:rPr lang="zh-CN" altLang="en-US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学时）</a:t>
            </a:r>
            <a:endParaRPr lang="en-US" altLang="zh-CN" sz="2600" b="1" dirty="0">
              <a:solidFill>
                <a:schemeClr val="tx1"/>
              </a:solidFill>
              <a:latin typeface="宋体" panose="02010600030101010101" pitchFamily="2" charset="-122"/>
            </a:endParaRPr>
          </a:p>
          <a:p>
            <a:pPr algn="just">
              <a:lnSpc>
                <a:spcPct val="100000"/>
              </a:lnSpc>
              <a:spcBef>
                <a:spcPct val="20000"/>
              </a:spcBef>
              <a:buSzPct val="70000"/>
              <a:buFont typeface="Wingdings" panose="05000000000000000000" pitchFamily="2" charset="2"/>
              <a:buChar char="u"/>
            </a:pPr>
            <a:r>
              <a:rPr lang="zh-CN" altLang="en-US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实验六  集成计数器的应用          （</a:t>
            </a:r>
            <a:r>
              <a:rPr lang="en-US" altLang="zh-CN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4</a:t>
            </a:r>
            <a:r>
              <a:rPr lang="zh-CN" altLang="en-US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学时）</a:t>
            </a:r>
          </a:p>
          <a:p>
            <a:pPr algn="just">
              <a:lnSpc>
                <a:spcPct val="100000"/>
              </a:lnSpc>
              <a:spcBef>
                <a:spcPct val="20000"/>
              </a:spcBef>
              <a:buSzPct val="70000"/>
              <a:buFont typeface="Wingdings" panose="05000000000000000000" pitchFamily="2" charset="2"/>
              <a:buChar char="u"/>
            </a:pPr>
            <a:r>
              <a:rPr lang="zh-CN" altLang="en-US" sz="2600" b="1" dirty="0" smtClean="0">
                <a:solidFill>
                  <a:schemeClr val="tx1"/>
                </a:solidFill>
                <a:latin typeface="宋体" panose="02010600030101010101" pitchFamily="2" charset="-122"/>
              </a:rPr>
              <a:t>实验七  </a:t>
            </a:r>
            <a:r>
              <a:rPr lang="zh-CN" altLang="en-US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数字音乐电路              （</a:t>
            </a:r>
            <a:r>
              <a:rPr lang="en-US" altLang="zh-CN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4</a:t>
            </a:r>
            <a:r>
              <a:rPr lang="zh-CN" altLang="en-US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学时）</a:t>
            </a:r>
          </a:p>
          <a:p>
            <a:pPr algn="just">
              <a:lnSpc>
                <a:spcPct val="100000"/>
              </a:lnSpc>
              <a:spcBef>
                <a:spcPct val="20000"/>
              </a:spcBef>
              <a:buSzPct val="70000"/>
              <a:buFont typeface="Wingdings" panose="05000000000000000000" pitchFamily="2" charset="2"/>
              <a:buChar char="u"/>
            </a:pPr>
            <a:r>
              <a:rPr lang="zh-CN" altLang="en-US" sz="2600" b="1" dirty="0" smtClean="0">
                <a:solidFill>
                  <a:schemeClr val="tx1"/>
                </a:solidFill>
                <a:latin typeface="宋体" panose="02010600030101010101" pitchFamily="2" charset="-122"/>
              </a:rPr>
              <a:t>实验八  </a:t>
            </a:r>
            <a:r>
              <a:rPr lang="zh-CN" altLang="en-US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移位寄存和串行累加（</a:t>
            </a:r>
            <a:r>
              <a:rPr lang="zh-CN" altLang="en-US" sz="2600" b="1" dirty="0">
                <a:solidFill>
                  <a:srgbClr val="FF0000"/>
                </a:solidFill>
                <a:latin typeface="宋体" panose="02010600030101010101" pitchFamily="2" charset="-122"/>
              </a:rPr>
              <a:t>考核</a:t>
            </a:r>
            <a:r>
              <a:rPr lang="zh-CN" altLang="en-US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）（</a:t>
            </a:r>
            <a:r>
              <a:rPr lang="en-US" altLang="zh-CN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4</a:t>
            </a:r>
            <a:r>
              <a:rPr lang="zh-CN" altLang="en-US" sz="2600" b="1" dirty="0">
                <a:solidFill>
                  <a:schemeClr val="tx1"/>
                </a:solidFill>
                <a:latin typeface="宋体" panose="02010600030101010101" pitchFamily="2" charset="-122"/>
              </a:rPr>
              <a:t>学时）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数字逻辑实验</a:t>
            </a:r>
            <a:endParaRPr lang="en-US" altLang="zh-CN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43136-F088-4C31-A5DB-56A4E4552B84}" type="slidenum">
              <a:rPr lang="en-US" altLang="zh-CN" smtClean="0">
                <a:solidFill>
                  <a:schemeClr val="bg1"/>
                </a:solidFill>
              </a:rPr>
              <a:pPr/>
              <a:t>7</a:t>
            </a:fld>
            <a:endParaRPr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43077060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solidFill>
                  <a:schemeClr val="tx1"/>
                </a:solidFill>
              </a:rPr>
              <a:t>六、课程要求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>
          <a:xfrm>
            <a:off x="1676400" y="1844039"/>
            <a:ext cx="8839200" cy="4251961"/>
          </a:xfrm>
        </p:spPr>
        <p:txBody>
          <a:bodyPr>
            <a:noAutofit/>
          </a:bodyPr>
          <a:lstStyle/>
          <a:p>
            <a:pPr algn="just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ct val="70000"/>
              <a:buFont typeface="Wingdings" panose="05000000000000000000" pitchFamily="2" charset="2"/>
              <a:buChar char="u"/>
            </a:pPr>
            <a:r>
              <a:rPr lang="zh-CN" altLang="en-US" b="1" dirty="0">
                <a:solidFill>
                  <a:schemeClr val="tx1"/>
                </a:solidFill>
              </a:rPr>
              <a:t>课前</a:t>
            </a:r>
            <a:r>
              <a:rPr lang="zh-CN" altLang="en-US" b="1" dirty="0">
                <a:solidFill>
                  <a:srgbClr val="FF0000"/>
                </a:solidFill>
              </a:rPr>
              <a:t>预习</a:t>
            </a:r>
            <a:r>
              <a:rPr lang="zh-CN" altLang="en-US" b="1" dirty="0">
                <a:solidFill>
                  <a:schemeClr val="tx1"/>
                </a:solidFill>
              </a:rPr>
              <a:t>，完成实验报告的前四项，即：实验目的、实验仪器、实验原理、实验内容，</a:t>
            </a:r>
            <a:r>
              <a:rPr lang="zh-CN" altLang="en-US" b="1" dirty="0">
                <a:solidFill>
                  <a:srgbClr val="FF0000"/>
                </a:solidFill>
              </a:rPr>
              <a:t>课前仿真电路</a:t>
            </a:r>
            <a:r>
              <a:rPr lang="zh-CN" altLang="en-US" b="1" dirty="0">
                <a:solidFill>
                  <a:schemeClr val="tx1"/>
                </a:solidFill>
              </a:rPr>
              <a:t>无比重要；</a:t>
            </a:r>
          </a:p>
          <a:p>
            <a:pPr algn="just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ct val="70000"/>
              <a:buFont typeface="Wingdings" panose="05000000000000000000" pitchFamily="2" charset="2"/>
              <a:buChar char="u"/>
            </a:pPr>
            <a:r>
              <a:rPr lang="zh-CN" altLang="en-US" b="1" dirty="0">
                <a:solidFill>
                  <a:schemeClr val="tx1"/>
                </a:solidFill>
              </a:rPr>
              <a:t>提前</a:t>
            </a:r>
            <a:r>
              <a:rPr lang="en-US" altLang="zh-CN" b="1" dirty="0">
                <a:solidFill>
                  <a:schemeClr val="tx1"/>
                </a:solidFill>
              </a:rPr>
              <a:t>10</a:t>
            </a:r>
            <a:r>
              <a:rPr lang="zh-CN" altLang="en-US" b="1" dirty="0">
                <a:solidFill>
                  <a:schemeClr val="tx1"/>
                </a:solidFill>
              </a:rPr>
              <a:t>分钟到达实验室，领取实验器材，检查仪器或器件是否损坏或缺失；</a:t>
            </a:r>
          </a:p>
          <a:p>
            <a:pPr algn="just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ct val="70000"/>
              <a:buFont typeface="Wingdings" panose="05000000000000000000" pitchFamily="2" charset="2"/>
              <a:buChar char="u"/>
            </a:pPr>
            <a:r>
              <a:rPr lang="zh-CN" altLang="en-US" b="1" dirty="0">
                <a:solidFill>
                  <a:schemeClr val="tx1"/>
                </a:solidFill>
              </a:rPr>
              <a:t>每人一个实验台，领取器材盒时要和实验台号对应，每次课使用固定的实验台，不得私自调换；</a:t>
            </a:r>
          </a:p>
          <a:p>
            <a:pPr algn="just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ct val="70000"/>
              <a:buFont typeface="Wingdings" panose="05000000000000000000" pitchFamily="2" charset="2"/>
              <a:buChar char="u"/>
            </a:pPr>
            <a:r>
              <a:rPr lang="zh-CN" altLang="en-US" b="1" dirty="0">
                <a:solidFill>
                  <a:schemeClr val="tx1"/>
                </a:solidFill>
              </a:rPr>
              <a:t>实验过程中，严格按实验要求去做，避免不必要的仪器损耗；</a:t>
            </a:r>
          </a:p>
          <a:p>
            <a:pPr algn="just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ct val="70000"/>
              <a:buFont typeface="Wingdings" panose="05000000000000000000" pitchFamily="2" charset="2"/>
              <a:buChar char="u"/>
            </a:pPr>
            <a:r>
              <a:rPr lang="zh-CN" altLang="en-US" b="1" dirty="0">
                <a:solidFill>
                  <a:schemeClr val="tx1"/>
                </a:solidFill>
              </a:rPr>
              <a:t>实验结束后，仪器还原，关上电源，整理好桌面和实验箱，将凳子放到桌子下面，实验器材盒上交；</a:t>
            </a:r>
          </a:p>
          <a:p>
            <a:pPr algn="just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ct val="70000"/>
              <a:buFont typeface="Wingdings" panose="05000000000000000000" pitchFamily="2" charset="2"/>
              <a:buChar char="u"/>
            </a:pPr>
            <a:r>
              <a:rPr lang="zh-CN" altLang="en-US" b="1" dirty="0">
                <a:solidFill>
                  <a:schemeClr val="tx1"/>
                </a:solidFill>
              </a:rPr>
              <a:t>保持卫生整洁，不得在实验室吃东西，不得大声喧哗，废纸等要随身带走，老师认可后方可离开。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数字逻辑实验</a:t>
            </a:r>
            <a:endParaRPr lang="en-US" altLang="zh-CN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43136-F088-4C31-A5DB-56A4E4552B84}" type="slidenum">
              <a:rPr lang="en-US" altLang="zh-CN" smtClean="0"/>
              <a:pPr/>
              <a:t>8</a:t>
            </a:fld>
            <a:endParaRPr lang="en-US" altLang="zh-CN"/>
          </a:p>
        </p:txBody>
      </p:sp>
    </p:spTree>
    <p:extLst>
      <p:ext uri="{BB962C8B-B14F-4D97-AF65-F5344CB8AC3E}">
        <p14:creationId xmlns="" xmlns:p14="http://schemas.microsoft.com/office/powerpoint/2010/main" val="416706105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solidFill>
                  <a:schemeClr val="tx1"/>
                </a:solidFill>
              </a:rPr>
              <a:t>七、仪器设备介绍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>
          <a:xfrm>
            <a:off x="1485900" y="1955661"/>
            <a:ext cx="9220200" cy="4251961"/>
          </a:xfrm>
        </p:spPr>
        <p:txBody>
          <a:bodyPr>
            <a:normAutofit/>
          </a:bodyPr>
          <a:lstStyle/>
          <a:p>
            <a:pPr algn="just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ct val="70000"/>
              <a:buFont typeface="Wingdings" panose="05000000000000000000" pitchFamily="2" charset="2"/>
              <a:buChar char="u"/>
            </a:pPr>
            <a:r>
              <a:rPr lang="zh-CN" altLang="en-US" sz="2800" b="1" dirty="0">
                <a:solidFill>
                  <a:schemeClr val="tx1"/>
                </a:solidFill>
              </a:rPr>
              <a:t>直流稳压电源</a:t>
            </a:r>
            <a:r>
              <a:rPr lang="en-US" altLang="zh-CN" sz="2800" dirty="0">
                <a:solidFill>
                  <a:schemeClr val="tx1"/>
                </a:solidFill>
              </a:rPr>
              <a:t>——</a:t>
            </a:r>
            <a:r>
              <a:rPr lang="zh-CN" altLang="en-US" sz="2800" dirty="0">
                <a:solidFill>
                  <a:schemeClr val="tx1"/>
                </a:solidFill>
              </a:rPr>
              <a:t>负责给搭建的电路提供</a:t>
            </a:r>
            <a:r>
              <a:rPr lang="zh-CN" altLang="en-US" sz="2800" dirty="0">
                <a:solidFill>
                  <a:srgbClr val="FF0000"/>
                </a:solidFill>
              </a:rPr>
              <a:t>直流</a:t>
            </a:r>
            <a:r>
              <a:rPr lang="zh-CN" altLang="en-US" sz="2800" dirty="0">
                <a:solidFill>
                  <a:schemeClr val="tx1"/>
                </a:solidFill>
              </a:rPr>
              <a:t>电压</a:t>
            </a:r>
            <a:endParaRPr lang="en-US" altLang="zh-CN" sz="2800" dirty="0">
              <a:solidFill>
                <a:schemeClr val="tx1"/>
              </a:solidFill>
            </a:endParaRPr>
          </a:p>
          <a:p>
            <a:pPr algn="just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ct val="70000"/>
              <a:buFont typeface="Wingdings" panose="05000000000000000000" pitchFamily="2" charset="2"/>
              <a:buChar char="u"/>
            </a:pPr>
            <a:r>
              <a:rPr lang="zh-CN" altLang="en-US" sz="2800" b="1" dirty="0">
                <a:solidFill>
                  <a:schemeClr val="tx1"/>
                </a:solidFill>
              </a:rPr>
              <a:t>信号发生器</a:t>
            </a:r>
            <a:r>
              <a:rPr lang="en-US" altLang="zh-CN" sz="2800" dirty="0">
                <a:solidFill>
                  <a:schemeClr val="tx1"/>
                </a:solidFill>
              </a:rPr>
              <a:t>——</a:t>
            </a:r>
            <a:r>
              <a:rPr lang="zh-CN" altLang="en-US" sz="2800" dirty="0">
                <a:solidFill>
                  <a:schemeClr val="tx1"/>
                </a:solidFill>
              </a:rPr>
              <a:t>提供具有</a:t>
            </a:r>
            <a:r>
              <a:rPr lang="zh-CN" altLang="en-US" sz="2800" dirty="0">
                <a:solidFill>
                  <a:srgbClr val="FF0000"/>
                </a:solidFill>
              </a:rPr>
              <a:t>周期性</a:t>
            </a:r>
            <a:r>
              <a:rPr lang="zh-CN" altLang="en-US" sz="2800" dirty="0">
                <a:solidFill>
                  <a:schemeClr val="tx1"/>
                </a:solidFill>
              </a:rPr>
              <a:t>特点的</a:t>
            </a:r>
            <a:r>
              <a:rPr lang="zh-CN" altLang="en-US" sz="2800" dirty="0">
                <a:solidFill>
                  <a:srgbClr val="FF0000"/>
                </a:solidFill>
              </a:rPr>
              <a:t>交</a:t>
            </a:r>
            <a:r>
              <a:rPr lang="zh-CN" altLang="en-US" sz="2800">
                <a:solidFill>
                  <a:srgbClr val="FF0000"/>
                </a:solidFill>
              </a:rPr>
              <a:t>变电压</a:t>
            </a:r>
            <a:r>
              <a:rPr lang="zh-CN" altLang="en-US" sz="2800">
                <a:solidFill>
                  <a:schemeClr val="tx1"/>
                </a:solidFill>
              </a:rPr>
              <a:t>信号</a:t>
            </a:r>
            <a:endParaRPr lang="zh-CN" altLang="en-US" sz="2800" dirty="0">
              <a:solidFill>
                <a:schemeClr val="tx1"/>
              </a:solidFill>
            </a:endParaRPr>
          </a:p>
          <a:p>
            <a:pPr algn="just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ct val="70000"/>
              <a:buFont typeface="Wingdings" panose="05000000000000000000" pitchFamily="2" charset="2"/>
              <a:buChar char="u"/>
            </a:pPr>
            <a:r>
              <a:rPr lang="zh-CN" altLang="en-US" sz="2800" b="1" dirty="0">
                <a:solidFill>
                  <a:schemeClr val="tx1"/>
                </a:solidFill>
              </a:rPr>
              <a:t>数字示波器</a:t>
            </a:r>
            <a:r>
              <a:rPr lang="en-US" altLang="zh-CN" sz="2800" dirty="0">
                <a:solidFill>
                  <a:schemeClr val="tx1"/>
                </a:solidFill>
              </a:rPr>
              <a:t>——</a:t>
            </a:r>
            <a:r>
              <a:rPr lang="zh-CN" altLang="en-US" sz="2800" dirty="0">
                <a:solidFill>
                  <a:srgbClr val="FF0000"/>
                </a:solidFill>
              </a:rPr>
              <a:t>观测</a:t>
            </a:r>
            <a:r>
              <a:rPr lang="zh-CN" altLang="en-US" sz="2800" dirty="0">
                <a:solidFill>
                  <a:schemeClr val="tx1"/>
                </a:solidFill>
              </a:rPr>
              <a:t>输入、输出信号的波形状态</a:t>
            </a:r>
          </a:p>
          <a:p>
            <a:pPr algn="just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ct val="70000"/>
              <a:buFont typeface="Wingdings" panose="05000000000000000000" pitchFamily="2" charset="2"/>
              <a:buChar char="u"/>
            </a:pPr>
            <a:r>
              <a:rPr lang="zh-CN" altLang="en-US" sz="2800" b="1" dirty="0">
                <a:solidFill>
                  <a:schemeClr val="tx1"/>
                </a:solidFill>
              </a:rPr>
              <a:t>台式万用表</a:t>
            </a:r>
            <a:r>
              <a:rPr lang="en-US" altLang="zh-CN" sz="2800" dirty="0">
                <a:solidFill>
                  <a:schemeClr val="tx1"/>
                </a:solidFill>
              </a:rPr>
              <a:t>——</a:t>
            </a:r>
            <a:r>
              <a:rPr lang="zh-CN" altLang="en-US" sz="2800" dirty="0">
                <a:solidFill>
                  <a:schemeClr val="tx1"/>
                </a:solidFill>
              </a:rPr>
              <a:t>多用于测量</a:t>
            </a:r>
            <a:r>
              <a:rPr lang="zh-CN" altLang="en-US" sz="2800" dirty="0">
                <a:solidFill>
                  <a:srgbClr val="FF0000"/>
                </a:solidFill>
              </a:rPr>
              <a:t>直流</a:t>
            </a:r>
            <a:r>
              <a:rPr lang="zh-CN" altLang="en-US" sz="2800" dirty="0">
                <a:solidFill>
                  <a:schemeClr val="tx1"/>
                </a:solidFill>
              </a:rPr>
              <a:t>电压和电阻阻值</a:t>
            </a:r>
          </a:p>
          <a:p>
            <a:pPr algn="just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SzPct val="70000"/>
              <a:buFont typeface="Wingdings" panose="05000000000000000000" pitchFamily="2" charset="2"/>
              <a:buChar char="u"/>
            </a:pPr>
            <a:r>
              <a:rPr lang="zh-CN" altLang="en-US" sz="2800" b="1" dirty="0">
                <a:solidFill>
                  <a:schemeClr val="tx1"/>
                </a:solidFill>
              </a:rPr>
              <a:t>电路实验箱</a:t>
            </a:r>
            <a:r>
              <a:rPr lang="en-US" altLang="zh-CN" sz="2800" dirty="0">
                <a:solidFill>
                  <a:schemeClr val="tx1"/>
                </a:solidFill>
              </a:rPr>
              <a:t>——</a:t>
            </a:r>
            <a:r>
              <a:rPr lang="zh-CN" altLang="en-US" sz="2800" dirty="0">
                <a:solidFill>
                  <a:srgbClr val="FF0000"/>
                </a:solidFill>
              </a:rPr>
              <a:t>搭建</a:t>
            </a:r>
            <a:r>
              <a:rPr lang="zh-CN" altLang="en-US" sz="2800" dirty="0">
                <a:solidFill>
                  <a:schemeClr val="tx1"/>
                </a:solidFill>
              </a:rPr>
              <a:t>电路、</a:t>
            </a:r>
            <a:r>
              <a:rPr lang="zh-CN" altLang="en-US" sz="2800" dirty="0">
                <a:solidFill>
                  <a:srgbClr val="FF0000"/>
                </a:solidFill>
              </a:rPr>
              <a:t>验证</a:t>
            </a:r>
            <a:r>
              <a:rPr lang="zh-CN" altLang="en-US" sz="2800" dirty="0">
                <a:solidFill>
                  <a:schemeClr val="tx1"/>
                </a:solidFill>
              </a:rPr>
              <a:t>功能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数字逻辑实验</a:t>
            </a:r>
            <a:endParaRPr lang="en-US" altLang="zh-CN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43136-F088-4C31-A5DB-56A4E4552B84}" type="slidenum">
              <a:rPr lang="en-US" altLang="zh-CN" smtClean="0"/>
              <a:pPr/>
              <a:t>9</a:t>
            </a:fld>
            <a:endParaRPr lang="en-US" altLang="zh-CN"/>
          </a:p>
        </p:txBody>
      </p:sp>
    </p:spTree>
    <p:extLst>
      <p:ext uri="{BB962C8B-B14F-4D97-AF65-F5344CB8AC3E}">
        <p14:creationId xmlns="" xmlns:p14="http://schemas.microsoft.com/office/powerpoint/2010/main" val="15970224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heme/theme1.xml><?xml version="1.0" encoding="utf-8"?>
<a:theme xmlns:a="http://schemas.openxmlformats.org/drawingml/2006/main" name="回顾">
  <a:themeElements>
    <a:clrScheme name="回顾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回顾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2324</TotalTime>
  <Words>788</Words>
  <Application>Microsoft Office PowerPoint</Application>
  <PresentationFormat>自定义</PresentationFormat>
  <Paragraphs>116</Paragraphs>
  <Slides>17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18" baseType="lpstr">
      <vt:lpstr>回顾</vt:lpstr>
      <vt:lpstr>数字逻辑实验</vt:lpstr>
      <vt:lpstr>目录</vt:lpstr>
      <vt:lpstr>一、课程简介</vt:lpstr>
      <vt:lpstr>二、教学目标</vt:lpstr>
      <vt:lpstr>三、教学及考核方式</vt:lpstr>
      <vt:lpstr>四、教材及参考书</vt:lpstr>
      <vt:lpstr>五、教学内容</vt:lpstr>
      <vt:lpstr>六、课程要求</vt:lpstr>
      <vt:lpstr>七、仪器设备介绍</vt:lpstr>
      <vt:lpstr>七、仪器设备介绍——直流稳压电源</vt:lpstr>
      <vt:lpstr>七、仪器设备介绍——信号发生器</vt:lpstr>
      <vt:lpstr>七、仪器设备介绍——数字示波器</vt:lpstr>
      <vt:lpstr>七、仪器设备介绍——台式万用表</vt:lpstr>
      <vt:lpstr>七、仪器设备介绍——电路实验箱</vt:lpstr>
      <vt:lpstr>七、仪器设备介绍——电路实验箱</vt:lpstr>
      <vt:lpstr>课前注意事项（线上教学忽略）</vt:lpstr>
      <vt:lpstr>幻灯片 17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TJCU</dc:creator>
  <cp:lastModifiedBy>NK</cp:lastModifiedBy>
  <cp:revision>244</cp:revision>
  <cp:lastPrinted>1601-01-01T00:00:00Z</cp:lastPrinted>
  <dcterms:created xsi:type="dcterms:W3CDTF">1601-01-01T00:00:00Z</dcterms:created>
  <dcterms:modified xsi:type="dcterms:W3CDTF">2022-10-10T00:21:51Z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